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309" r:id="rId4"/>
    <p:sldId id="258" r:id="rId5"/>
    <p:sldId id="291" r:id="rId6"/>
    <p:sldId id="310" r:id="rId7"/>
    <p:sldId id="302" r:id="rId8"/>
    <p:sldId id="319" r:id="rId9"/>
    <p:sldId id="312" r:id="rId10"/>
    <p:sldId id="305" r:id="rId11"/>
    <p:sldId id="311" r:id="rId12"/>
    <p:sldId id="303" r:id="rId13"/>
    <p:sldId id="313" r:id="rId14"/>
    <p:sldId id="314" r:id="rId15"/>
    <p:sldId id="304" r:id="rId16"/>
    <p:sldId id="306" r:id="rId17"/>
    <p:sldId id="307" r:id="rId18"/>
    <p:sldId id="315" r:id="rId19"/>
    <p:sldId id="316" r:id="rId20"/>
    <p:sldId id="317" r:id="rId21"/>
    <p:sldId id="296" r:id="rId22"/>
    <p:sldId id="297" r:id="rId23"/>
    <p:sldId id="301" r:id="rId24"/>
    <p:sldId id="318" r:id="rId25"/>
    <p:sldId id="265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22" autoAdjust="0"/>
  </p:normalViewPr>
  <p:slideViewPr>
    <p:cSldViewPr>
      <p:cViewPr>
        <p:scale>
          <a:sx n="70" d="100"/>
          <a:sy n="70" d="100"/>
        </p:scale>
        <p:origin x="-112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88D9548-7488-4202-9C17-796347778152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82DF911-4EA8-4506-A28A-A03661696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3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DF911-4EA8-4506-A28A-A03661696C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1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DF911-4EA8-4506-A28A-A03661696C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1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DF911-4EA8-4506-A28A-A03661696C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42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DF911-4EA8-4506-A28A-A03661696C8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DF911-4EA8-4506-A28A-A03661696C8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0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DF911-4EA8-4506-A28A-A03661696C8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9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DF911-4EA8-4506-A28A-A03661696C8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3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5191A5-1596-4FB2-90BE-9D260CE7DEB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5E2AA7-0C20-49B1-8AA3-28DA1B45F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b@umd.edu" TargetMode="External"/><Relationship Id="rId2" Type="http://schemas.openxmlformats.org/officeDocument/2006/relationships/hyperlink" Target="mailto:whit8022@um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33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32.png"/><Relationship Id="rId5" Type="http://schemas.openxmlformats.org/officeDocument/2006/relationships/image" Target="../media/image29.png"/><Relationship Id="rId4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3.xml"/><Relationship Id="rId7" Type="http://schemas.openxmlformats.org/officeDocument/2006/relationships/image" Target="../media/image8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.xm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13" Type="http://schemas.openxmlformats.org/officeDocument/2006/relationships/image" Target="../media/image15.png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4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13.png"/><Relationship Id="rId5" Type="http://schemas.openxmlformats.org/officeDocument/2006/relationships/tags" Target="../tags/tag9.xml"/><Relationship Id="rId10" Type="http://schemas.openxmlformats.org/officeDocument/2006/relationships/image" Target="../media/image12.png"/><Relationship Id="rId4" Type="http://schemas.openxmlformats.org/officeDocument/2006/relationships/tags" Target="../tags/tag8.xml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tags" Target="../tags/tag12.xml"/><Relationship Id="rId16" Type="http://schemas.openxmlformats.org/officeDocument/2006/relationships/image" Target="../media/image21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2.png"/><Relationship Id="rId5" Type="http://schemas.openxmlformats.org/officeDocument/2006/relationships/tags" Target="../tags/tag15.xml"/><Relationship Id="rId15" Type="http://schemas.openxmlformats.org/officeDocument/2006/relationships/image" Target="../media/image20.png"/><Relationship Id="rId10" Type="http://schemas.openxmlformats.org/officeDocument/2006/relationships/notesSlide" Target="../notesSlides/notesSlide2.xml"/><Relationship Id="rId4" Type="http://schemas.openxmlformats.org/officeDocument/2006/relationships/tags" Target="../tags/tag14.xml"/><Relationship Id="rId9" Type="http://schemas.openxmlformats.org/officeDocument/2006/relationships/slideLayout" Target="../slideLayouts/slideLayout8.xml"/><Relationship Id="rId1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26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image" Target="../media/image17.png"/><Relationship Id="rId18" Type="http://schemas.openxmlformats.org/officeDocument/2006/relationships/image" Target="../media/image23.png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12.png"/><Relationship Id="rId17" Type="http://schemas.openxmlformats.org/officeDocument/2006/relationships/image" Target="../media/image29.png"/><Relationship Id="rId2" Type="http://schemas.openxmlformats.org/officeDocument/2006/relationships/tags" Target="../tags/tag25.xml"/><Relationship Id="rId16" Type="http://schemas.openxmlformats.org/officeDocument/2006/relationships/image" Target="../media/image20.png"/><Relationship Id="rId20" Type="http://schemas.openxmlformats.org/officeDocument/2006/relationships/image" Target="../media/image31.png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28.xml"/><Relationship Id="rId15" Type="http://schemas.openxmlformats.org/officeDocument/2006/relationships/image" Target="../media/image19.png"/><Relationship Id="rId10" Type="http://schemas.openxmlformats.org/officeDocument/2006/relationships/slideLayout" Target="../slideLayouts/slideLayout8.xml"/><Relationship Id="rId19" Type="http://schemas.openxmlformats.org/officeDocument/2006/relationships/image" Target="../media/image30.png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04800"/>
            <a:ext cx="64770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Characterization of Nonlinear Neuron Responses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AMSC 664 Final 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0480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Matt Whiteway</a:t>
            </a:r>
          </a:p>
          <a:p>
            <a:r>
              <a:rPr lang="en-US" sz="2000" dirty="0" smtClean="0">
                <a:hlinkClick r:id="rId2"/>
              </a:rPr>
              <a:t>whit8022@umd.edu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Dr. Daniel A. Butts</a:t>
            </a:r>
          </a:p>
          <a:p>
            <a:r>
              <a:rPr lang="en-US" sz="2000" dirty="0" smtClean="0">
                <a:hlinkClick r:id="rId3"/>
              </a:rPr>
              <a:t>dab@umd.edu</a:t>
            </a:r>
            <a:endParaRPr lang="en-US" sz="2000" dirty="0" smtClean="0"/>
          </a:p>
          <a:p>
            <a:r>
              <a:rPr lang="en-US" sz="2000" dirty="0" smtClean="0"/>
              <a:t>Neuroscience and Cognitive Science (NACS)</a:t>
            </a:r>
          </a:p>
          <a:p>
            <a:r>
              <a:rPr lang="en-US" sz="2000" dirty="0" smtClean="0"/>
              <a:t>Applied Mathematics and Scientific Computation (AMSC)</a:t>
            </a:r>
          </a:p>
          <a:p>
            <a:r>
              <a:rPr lang="en-US" sz="2000" dirty="0" smtClean="0"/>
              <a:t>Biological Sciences Graduate Program (BISI)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Selection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to choose N</a:t>
            </a:r>
            <a:r>
              <a:rPr lang="en-US" baseline="-25000" dirty="0" smtClean="0"/>
              <a:t>+ </a:t>
            </a:r>
            <a:r>
              <a:rPr lang="en-US" dirty="0" smtClean="0"/>
              <a:t>and N_?</a:t>
            </a:r>
          </a:p>
          <a:p>
            <a:r>
              <a:rPr lang="en-US" dirty="0" err="1" smtClean="0"/>
              <a:t>Akaike’s</a:t>
            </a:r>
            <a:r>
              <a:rPr lang="en-US" dirty="0" smtClean="0"/>
              <a:t> Information Criterion (s is length of filter)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Bayesian Information Criterion (n is size of data set)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1905000"/>
            <a:ext cx="7600950" cy="7981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29100"/>
            <a:ext cx="7819065" cy="5048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43600"/>
            <a:ext cx="7707596" cy="462005"/>
          </a:xfrm>
          <a:prstGeom prst="rect">
            <a:avLst/>
          </a:prstGeom>
        </p:spPr>
      </p:pic>
      <p:sp>
        <p:nvSpPr>
          <p:cNvPr id="11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21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Selection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2514601"/>
            <a:ext cx="6045865" cy="35051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2418" y="3200400"/>
            <a:ext cx="838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AIC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2418" y="4953000"/>
            <a:ext cx="838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IC</a:t>
            </a:r>
            <a:endParaRPr lang="en-US" dirty="0"/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89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Validation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MLEs are </a:t>
            </a:r>
            <a:r>
              <a:rPr lang="en-US" i="1" dirty="0" smtClean="0"/>
              <a:t>consistent</a:t>
            </a:r>
            <a:r>
              <a:rPr lang="en-US" dirty="0" smtClean="0"/>
              <a:t> – with large enough sample size, MLE will be arbitrarily close to true parameters           (              )</a:t>
            </a:r>
          </a:p>
          <a:p>
            <a:r>
              <a:rPr lang="en-US" dirty="0" smtClean="0"/>
              <a:t>Synthetically create data with pre-made filters, and estimate these filters using different sample sizes</a:t>
            </a:r>
          </a:p>
          <a:p>
            <a:pPr lvl="1"/>
            <a:r>
              <a:rPr lang="en-US" dirty="0" smtClean="0"/>
              <a:t>MSE between estimates and original filters should go to zero</a:t>
            </a: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4" y="2805752"/>
            <a:ext cx="1234440" cy="285750"/>
          </a:xfrm>
          <a:prstGeom prst="rect">
            <a:avLst/>
          </a:prstGeom>
        </p:spPr>
      </p:pic>
      <p:sp>
        <p:nvSpPr>
          <p:cNvPr id="6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8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Validation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9635"/>
            <a:ext cx="4635613" cy="3008165"/>
          </a:xfr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1371600" y="5791200"/>
            <a:ext cx="7162800" cy="6096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Results for 10000 time bins (about 1800 spikes)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50731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Inhibitory Filter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237125"/>
            <a:ext cx="4635613" cy="30081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34219" y="5073134"/>
            <a:ext cx="2146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History 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Validation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76677"/>
            <a:ext cx="6582770" cy="4271723"/>
          </a:xfrm>
          <a:prstGeom prst="rect">
            <a:avLst/>
          </a:prstGeom>
        </p:spPr>
      </p:pic>
      <p:sp>
        <p:nvSpPr>
          <p:cNvPr id="6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7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Relative Log-likelihood per spike</a:t>
            </a:r>
          </a:p>
          <a:p>
            <a:pPr lvl="1"/>
            <a:r>
              <a:rPr lang="en-US" dirty="0" smtClean="0"/>
              <a:t>0 for the model that predicts the average firing rate</a:t>
            </a:r>
          </a:p>
          <a:p>
            <a:pPr lvl="1"/>
            <a:r>
              <a:rPr lang="en-US" dirty="0" smtClean="0"/>
              <a:t>Can be as large as the single-spike information </a:t>
            </a:r>
          </a:p>
          <a:p>
            <a:r>
              <a:rPr lang="en-US" dirty="0" smtClean="0"/>
              <a:t>Higher values indicate the model is preserving more of the information that is present in the actual spike (on average)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78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Testing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8" y="2325835"/>
            <a:ext cx="4635613" cy="300816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187" y="2318310"/>
            <a:ext cx="4635613" cy="3008165"/>
          </a:xfrm>
          <a:prstGeom prst="rect">
            <a:avLst/>
          </a:prstGeo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374176" y="5324200"/>
            <a:ext cx="4051187" cy="5657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Upsampling</a:t>
            </a:r>
            <a:r>
              <a:rPr lang="en-US" dirty="0" smtClean="0"/>
              <a:t> Factor of 1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724399" y="5321575"/>
            <a:ext cx="4051187" cy="5657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Upsampling</a:t>
            </a:r>
            <a:r>
              <a:rPr lang="en-US" dirty="0" smtClean="0"/>
              <a:t> Factor of 2</a:t>
            </a: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7351" y="4893037"/>
            <a:ext cx="36880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   STC   GLM   GQM  NIM  </a:t>
            </a:r>
            <a:r>
              <a:rPr lang="en-US" dirty="0" err="1" smtClean="0"/>
              <a:t>NIMh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71835" y="4885086"/>
            <a:ext cx="36880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   STC   GLM   GQM  NIM  </a:t>
            </a:r>
            <a:r>
              <a:rPr lang="en-US" dirty="0" err="1" smtClean="0"/>
              <a:t>NIMh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2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Fraction of Variance Explained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model predicts average firing rate, FVE = 0</a:t>
            </a:r>
          </a:p>
          <a:p>
            <a:r>
              <a:rPr lang="en-US" dirty="0" smtClean="0"/>
              <a:t>If model predicts exact firing rate, FVE = 1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667000"/>
            <a:ext cx="4716760" cy="914400"/>
          </a:xfrm>
          <a:prstGeom prst="rect">
            <a:avLst/>
          </a:prstGeom>
        </p:spPr>
      </p:pic>
      <p:sp>
        <p:nvSpPr>
          <p:cNvPr id="6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Where does r</a:t>
            </a:r>
            <a:r>
              <a:rPr lang="en-US" baseline="30000" dirty="0" smtClean="0"/>
              <a:t>obs</a:t>
            </a:r>
            <a:r>
              <a:rPr lang="en-US" baseline="-25000" dirty="0" smtClean="0"/>
              <a:t> </a:t>
            </a:r>
            <a:r>
              <a:rPr lang="en-US" dirty="0" smtClean="0"/>
              <a:t>come from?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7" b="3632"/>
          <a:stretch/>
        </p:blipFill>
        <p:spPr>
          <a:xfrm>
            <a:off x="669114" y="2286000"/>
            <a:ext cx="7805772" cy="457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6800" y="4790364"/>
            <a:ext cx="7408086" cy="20676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077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Testing</a:t>
            </a:r>
            <a:endParaRPr lang="en-US" dirty="0"/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" y="2397455"/>
            <a:ext cx="4635613" cy="3008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817" y="2438400"/>
            <a:ext cx="4635613" cy="3008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620" y="2438400"/>
            <a:ext cx="4635613" cy="300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1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functional relationship between a neuron’s stimulus and response?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90900" y="5973748"/>
            <a:ext cx="2514600" cy="8524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27" y="3445549"/>
            <a:ext cx="2355173" cy="1583651"/>
          </a:xfrm>
          <a:prstGeom prst="rect">
            <a:avLst/>
          </a:prstGeom>
        </p:spPr>
      </p:pic>
      <p:pic>
        <p:nvPicPr>
          <p:cNvPr id="1026" name="Picture 2" descr="http://thumbs.dreamstime.com/z/human-brain-head-side-view-1889469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" t="5324" r="9989" b="8153"/>
          <a:stretch/>
        </p:blipFill>
        <p:spPr bwMode="auto">
          <a:xfrm>
            <a:off x="2834754" y="2714844"/>
            <a:ext cx="3048000" cy="319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3390900" y="3934044"/>
            <a:ext cx="2491854" cy="2039704"/>
          </a:xfrm>
          <a:prstGeom prst="triangle">
            <a:avLst/>
          </a:prstGeom>
          <a:solidFill>
            <a:srgbClr val="000000">
              <a:alpha val="3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708" y="5830983"/>
            <a:ext cx="2956530" cy="9951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3613" y="3045215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95373" y="5449983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Introduction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Testing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03" y="1524000"/>
            <a:ext cx="6804994" cy="4415930"/>
          </a:xfrm>
          <a:prstGeom prst="rect">
            <a:avLst/>
          </a:prstGeo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381000" y="5791200"/>
            <a:ext cx="83820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Model is able to explain more of the variation for large time bins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9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4800600"/>
          </a:xfrm>
        </p:spPr>
        <p:txBody>
          <a:bodyPr/>
          <a:lstStyle/>
          <a:p>
            <a:r>
              <a:rPr lang="en-US" dirty="0" smtClean="0"/>
              <a:t>PHASE I (October-December)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Implement and validate STA (October)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Implement and validate GLM with regularization (November-December)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Complete mid-year progress report and presentation (December)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PHASE II (January-May)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Implement quasi-Newton method for gradient descent (January)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Implement and validate STC (January-February)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Implement and validate GQM with regularization (February)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Implement and validate NIM with regularization using rectified linear upstream functions (March)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Test all models (April)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Complete final report and presentation (April-May)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PHASE III (Other features to consider)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Adding history component</a:t>
            </a:r>
          </a:p>
          <a:p>
            <a:pPr lvl="1"/>
            <a:r>
              <a:rPr lang="en-US" dirty="0" smtClean="0"/>
              <a:t>Representing the filters using basis functions </a:t>
            </a:r>
          </a:p>
          <a:p>
            <a:pPr lvl="1"/>
            <a:r>
              <a:rPr lang="en-US" dirty="0" smtClean="0"/>
              <a:t>Representing the nonlinearities of the NIM using basis functions (more difficult – optimization has to be modified)</a:t>
            </a:r>
          </a:p>
          <a:p>
            <a:pPr lvl="1"/>
            <a:r>
              <a:rPr lang="en-US" dirty="0" smtClean="0"/>
              <a:t>Networks…?</a:t>
            </a:r>
            <a:endParaRPr lang="en-US" dirty="0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1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All presentations</a:t>
            </a:r>
          </a:p>
          <a:p>
            <a:r>
              <a:rPr lang="en-US" dirty="0" smtClean="0"/>
              <a:t>All reports</a:t>
            </a:r>
          </a:p>
          <a:p>
            <a:r>
              <a:rPr lang="en-US" dirty="0" smtClean="0"/>
              <a:t>Commented code for all models, model validation and model testing</a:t>
            </a:r>
          </a:p>
          <a:p>
            <a:r>
              <a:rPr lang="en-US" dirty="0" smtClean="0"/>
              <a:t>Dataset used for validation and testing, mat files that contain results of testing</a:t>
            </a:r>
            <a:endParaRPr lang="en-US" dirty="0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6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Chichilnisky</a:t>
            </a:r>
            <a:r>
              <a:rPr lang="en-US" dirty="0" smtClean="0"/>
              <a:t>, E.J. (2001) A simple white noise analysis of neuronal light responses. </a:t>
            </a:r>
            <a:r>
              <a:rPr lang="en-US" i="1" dirty="0" smtClean="0"/>
              <a:t>Network: </a:t>
            </a:r>
            <a:r>
              <a:rPr lang="en-US" i="1" dirty="0" err="1" smtClean="0"/>
              <a:t>Comput</a:t>
            </a:r>
            <a:r>
              <a:rPr lang="en-US" i="1" dirty="0" smtClean="0"/>
              <a:t>. Neural Syst., </a:t>
            </a:r>
            <a:r>
              <a:rPr lang="en-US" dirty="0" smtClean="0"/>
              <a:t>12, 199-213.</a:t>
            </a:r>
          </a:p>
          <a:p>
            <a:r>
              <a:rPr lang="en-US" dirty="0" smtClean="0"/>
              <a:t>Schwartz, O., </a:t>
            </a:r>
            <a:r>
              <a:rPr lang="en-US" dirty="0" err="1" smtClean="0"/>
              <a:t>Chichilnisky</a:t>
            </a:r>
            <a:r>
              <a:rPr lang="en-US" dirty="0" smtClean="0"/>
              <a:t>, E. J., &amp; </a:t>
            </a:r>
            <a:r>
              <a:rPr lang="en-US" dirty="0" err="1" smtClean="0"/>
              <a:t>Simoncelli</a:t>
            </a:r>
            <a:r>
              <a:rPr lang="en-US" dirty="0" smtClean="0"/>
              <a:t>, E. P. (2002). Characterizing neural gain control using spike-triggered covariance. </a:t>
            </a:r>
            <a:r>
              <a:rPr lang="en-US" i="1" dirty="0" smtClean="0"/>
              <a:t>Advances in neural information processing systems</a:t>
            </a:r>
            <a:r>
              <a:rPr lang="en-US" dirty="0" smtClean="0"/>
              <a:t>, </a:t>
            </a:r>
            <a:r>
              <a:rPr lang="en-US" i="1" dirty="0" smtClean="0"/>
              <a:t>1</a:t>
            </a:r>
            <a:r>
              <a:rPr lang="en-US" dirty="0" smtClean="0"/>
              <a:t>, 269-276.</a:t>
            </a:r>
          </a:p>
          <a:p>
            <a:r>
              <a:rPr lang="en-US" dirty="0" err="1" smtClean="0"/>
              <a:t>Paninski</a:t>
            </a:r>
            <a:r>
              <a:rPr lang="en-US" dirty="0" smtClean="0"/>
              <a:t>, L. (2004) Maximum Likelihood estimation of cascade point-process neural encoding models. </a:t>
            </a:r>
            <a:r>
              <a:rPr lang="en-US" i="1" dirty="0" smtClean="0"/>
              <a:t>Network: </a:t>
            </a:r>
            <a:r>
              <a:rPr lang="en-US" i="1" dirty="0" err="1" smtClean="0"/>
              <a:t>Comput</a:t>
            </a:r>
            <a:r>
              <a:rPr lang="en-US" i="1" dirty="0" smtClean="0"/>
              <a:t>. Neural Syst. </a:t>
            </a:r>
            <a:r>
              <a:rPr lang="en-US" dirty="0" smtClean="0"/>
              <a:t>,15, 243-262.</a:t>
            </a:r>
          </a:p>
          <a:p>
            <a:r>
              <a:rPr lang="en-US" dirty="0" smtClean="0"/>
              <a:t>Schwartz, O. et al. (2006) Spike-triggered neural characterization. </a:t>
            </a:r>
            <a:r>
              <a:rPr lang="en-US" i="1" dirty="0" smtClean="0"/>
              <a:t>Journal of Vision</a:t>
            </a:r>
            <a:r>
              <a:rPr lang="en-US" dirty="0" smtClean="0"/>
              <a:t>, 6, 484-507.</a:t>
            </a:r>
          </a:p>
          <a:p>
            <a:r>
              <a:rPr lang="en-US" dirty="0" err="1" smtClean="0"/>
              <a:t>Paninski</a:t>
            </a:r>
            <a:r>
              <a:rPr lang="en-US" dirty="0" smtClean="0"/>
              <a:t>, L., Pillow, J., and </a:t>
            </a:r>
            <a:r>
              <a:rPr lang="en-US" dirty="0" err="1" smtClean="0"/>
              <a:t>Lewi</a:t>
            </a:r>
            <a:r>
              <a:rPr lang="en-US" dirty="0" smtClean="0"/>
              <a:t>, J. (2006) Statistical models for neural encoding, decoding, and optimal stimulus design. </a:t>
            </a:r>
          </a:p>
          <a:p>
            <a:r>
              <a:rPr lang="en-US" dirty="0" smtClean="0"/>
              <a:t>Park, I., and Pillow, J. (2011) Bayesian Spike-Triggered Covariance Analysis. </a:t>
            </a:r>
            <a:r>
              <a:rPr lang="en-US" i="1" dirty="0" smtClean="0"/>
              <a:t>Adv. Neural Information Processing Systems </a:t>
            </a:r>
            <a:r>
              <a:rPr lang="en-US" dirty="0" smtClean="0"/>
              <a:t>,24, 1692-1700.</a:t>
            </a:r>
          </a:p>
          <a:p>
            <a:r>
              <a:rPr lang="en-US" dirty="0" smtClean="0"/>
              <a:t>Butts, D. A., </a:t>
            </a:r>
            <a:r>
              <a:rPr lang="en-US" dirty="0" err="1" smtClean="0"/>
              <a:t>Weng</a:t>
            </a:r>
            <a:r>
              <a:rPr lang="en-US" dirty="0" smtClean="0"/>
              <a:t>, C., Jin, J., Alonso, J. M., &amp; </a:t>
            </a:r>
            <a:r>
              <a:rPr lang="en-US" dirty="0" err="1" smtClean="0"/>
              <a:t>Paninski</a:t>
            </a:r>
            <a:r>
              <a:rPr lang="en-US" dirty="0" smtClean="0"/>
              <a:t>, L. (2011). Temporal precision in the visual pathway through the interplay of excitation and stimulus-driven suppression. </a:t>
            </a:r>
            <a:r>
              <a:rPr lang="en-US" i="1" dirty="0" smtClean="0"/>
              <a:t>The Journal of Neuroscience</a:t>
            </a:r>
            <a:r>
              <a:rPr lang="en-US" dirty="0" smtClean="0"/>
              <a:t>, </a:t>
            </a:r>
            <a:r>
              <a:rPr lang="en-US" i="1" dirty="0" smtClean="0"/>
              <a:t>31</a:t>
            </a:r>
            <a:r>
              <a:rPr lang="en-US" dirty="0" smtClean="0"/>
              <a:t>(31), 11313-11327.</a:t>
            </a:r>
          </a:p>
          <a:p>
            <a:r>
              <a:rPr lang="en-US" dirty="0" smtClean="0"/>
              <a:t>McFarland, J.M., Cui, Y., and Butts, D.A. (2013) Inferring nonlinear neuronal computation based on physiologically plausible inputs. </a:t>
            </a:r>
            <a:r>
              <a:rPr lang="en-US" i="1" dirty="0" err="1" smtClean="0"/>
              <a:t>PLoS</a:t>
            </a:r>
            <a:r>
              <a:rPr lang="en-US" i="1" dirty="0" smtClean="0"/>
              <a:t> Computational Biology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functional relationship between a neuron’s stimulus and response?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Divide up total interval into discrete time bins</a:t>
            </a:r>
          </a:p>
          <a:p>
            <a:endParaRPr lang="en-US" dirty="0">
              <a:latin typeface="Tw Cen MT" panose="020B0602020104020603" pitchFamily="34" charset="0"/>
            </a:endParaRPr>
          </a:p>
          <a:p>
            <a:endParaRPr lang="en-US" dirty="0" smtClean="0">
              <a:latin typeface="Tw Cen MT" panose="020B0602020104020603" pitchFamily="34" charset="0"/>
            </a:endParaRPr>
          </a:p>
          <a:p>
            <a:endParaRPr lang="en-US" dirty="0">
              <a:latin typeface="Tw Cen MT" panose="020B0602020104020603" pitchFamily="34" charset="0"/>
            </a:endParaRPr>
          </a:p>
          <a:p>
            <a:endParaRPr lang="en-US" dirty="0" smtClean="0">
              <a:latin typeface="Tw Cen MT" panose="020B0602020104020603" pitchFamily="34" charset="0"/>
            </a:endParaRPr>
          </a:p>
          <a:p>
            <a:r>
              <a:rPr lang="en-US" dirty="0" smtClean="0">
                <a:latin typeface="Tw Cen MT" panose="020B0602020104020603" pitchFamily="34" charset="0"/>
              </a:rPr>
              <a:t>How do we model          ?  </a:t>
            </a:r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82" y="3398902"/>
            <a:ext cx="6757035" cy="5600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81" y="4062502"/>
            <a:ext cx="7439025" cy="5638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87" y="4729912"/>
            <a:ext cx="6958965" cy="561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454" y="5513045"/>
            <a:ext cx="838850" cy="305451"/>
          </a:xfrm>
          <a:prstGeom prst="rect">
            <a:avLst/>
          </a:prstGeom>
        </p:spPr>
      </p:pic>
      <p:sp>
        <p:nvSpPr>
          <p:cNvPr id="13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Introduction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6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Moment-based estimators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Spike Triggered Average (STA)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Spike Triggered Covariance (STC)</a:t>
            </a:r>
          </a:p>
          <a:p>
            <a:r>
              <a:rPr lang="en-US" dirty="0" smtClean="0"/>
              <a:t>Maximum Likelihood estimators</a:t>
            </a:r>
          </a:p>
          <a:p>
            <a:pPr marL="868680" lvl="1" indent="-457200">
              <a:buFont typeface="+mj-lt"/>
              <a:buAutoNum type="arabicPeriod" startAt="4"/>
            </a:pPr>
            <a:r>
              <a:rPr lang="en-US" dirty="0" smtClean="0"/>
              <a:t>Generalized Linear Model (GLM)</a:t>
            </a:r>
          </a:p>
          <a:p>
            <a:pPr marL="868680" lvl="1" indent="-457200">
              <a:buFont typeface="+mj-lt"/>
              <a:buAutoNum type="arabicPeriod" startAt="4"/>
            </a:pPr>
            <a:r>
              <a:rPr lang="en-US" dirty="0" smtClean="0"/>
              <a:t>Generalized Quadratic Model (GQM)</a:t>
            </a:r>
          </a:p>
          <a:p>
            <a:pPr marL="868680" lvl="1" indent="-457200">
              <a:buFont typeface="+mj-lt"/>
              <a:buAutoNum type="arabicPeriod" startAt="4"/>
            </a:pPr>
            <a:r>
              <a:rPr lang="en-US" dirty="0" smtClean="0"/>
              <a:t>Nonlinear Input Model (NIM)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Introduction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Likelihood Estimators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5105400"/>
          </a:xfrm>
        </p:spPr>
        <p:txBody>
          <a:bodyPr numCol="1">
            <a:normAutofit/>
          </a:bodyPr>
          <a:lstStyle/>
          <a:p>
            <a:r>
              <a:rPr lang="en-US" sz="2800" dirty="0" smtClean="0"/>
              <a:t>We can use parametric models, and take into account</a:t>
            </a:r>
          </a:p>
          <a:p>
            <a:pPr lvl="1"/>
            <a:r>
              <a:rPr lang="en-US" sz="2000" dirty="0" smtClean="0"/>
              <a:t>Background firing rate</a:t>
            </a:r>
          </a:p>
          <a:p>
            <a:pPr lvl="1"/>
            <a:r>
              <a:rPr lang="en-US" sz="2000" dirty="0" smtClean="0"/>
              <a:t>Stimulus covariates</a:t>
            </a:r>
          </a:p>
          <a:p>
            <a:pPr lvl="1"/>
            <a:r>
              <a:rPr lang="en-US" sz="2000" dirty="0" smtClean="0"/>
              <a:t>History covariates</a:t>
            </a:r>
          </a:p>
          <a:p>
            <a:r>
              <a:rPr lang="en-US" sz="2800" dirty="0" smtClean="0"/>
              <a:t>Generalized Linear Model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500" dirty="0" smtClean="0"/>
              <a:t>    is a constant</a:t>
            </a:r>
          </a:p>
          <a:p>
            <a:pPr lvl="1"/>
            <a:r>
              <a:rPr lang="en-US" sz="2500" dirty="0"/>
              <a:t> </a:t>
            </a:r>
            <a:r>
              <a:rPr lang="en-US" sz="2500" dirty="0" smtClean="0"/>
              <a:t>   is the stimulus and      are the stimulus coefficients</a:t>
            </a:r>
          </a:p>
          <a:p>
            <a:pPr lvl="1"/>
            <a:r>
              <a:rPr lang="en-US" sz="2500" dirty="0"/>
              <a:t> </a:t>
            </a:r>
            <a:r>
              <a:rPr lang="en-US" sz="2500" dirty="0" smtClean="0"/>
              <a:t>   is the spike history and      are the history coefficients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038600"/>
            <a:ext cx="7434300" cy="12192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909" y="5652448"/>
            <a:ext cx="194691" cy="2346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39" y="6104620"/>
            <a:ext cx="245364" cy="2133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6104620"/>
            <a:ext cx="301371" cy="2133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314" y="6500622"/>
            <a:ext cx="301371" cy="35737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44" y="6572631"/>
            <a:ext cx="301371" cy="21336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133600" y="4893945"/>
            <a:ext cx="6629400" cy="744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Likelihood Estimators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5469254"/>
            <a:ext cx="8382000" cy="1388745"/>
          </a:xfrm>
        </p:spPr>
        <p:txBody>
          <a:bodyPr numCol="1">
            <a:normAutofit/>
          </a:bodyPr>
          <a:lstStyle/>
          <a:p>
            <a:pPr lvl="1"/>
            <a:r>
              <a:rPr lang="en-US" sz="2500" dirty="0" smtClean="0"/>
              <a:t>    is a constant</a:t>
            </a:r>
          </a:p>
          <a:p>
            <a:pPr lvl="1"/>
            <a:r>
              <a:rPr lang="en-US" sz="2500" dirty="0"/>
              <a:t> </a:t>
            </a:r>
            <a:r>
              <a:rPr lang="en-US" sz="2500" dirty="0" smtClean="0"/>
              <a:t>     is the stimulus and     are the stimulus coefficients</a:t>
            </a:r>
          </a:p>
          <a:p>
            <a:pPr lvl="1"/>
            <a:r>
              <a:rPr lang="en-US" sz="2500" dirty="0"/>
              <a:t> </a:t>
            </a:r>
            <a:r>
              <a:rPr lang="en-US" sz="2500" dirty="0" smtClean="0"/>
              <a:t>     is the spike history and    are the history coefficients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909" y="5652448"/>
            <a:ext cx="194691" cy="2346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057314"/>
            <a:ext cx="424740" cy="2933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054557"/>
            <a:ext cx="278625" cy="2836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296" y="6523215"/>
            <a:ext cx="177422" cy="2096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45" y="6496432"/>
            <a:ext cx="459996" cy="281459"/>
          </a:xfrm>
          <a:prstGeom prst="rect">
            <a:avLst/>
          </a:prstGeom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381000" y="1752600"/>
            <a:ext cx="8382000" cy="3644646"/>
          </a:xfrm>
          <a:prstGeom prst="rect">
            <a:avLst/>
          </a:prstGeom>
        </p:spPr>
        <p:txBody>
          <a:bodyPr vert="horz" numCol="1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Generalized Linear Model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2800" dirty="0" smtClean="0"/>
              <a:t>Generalized Quadratic Model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2800" dirty="0" smtClean="0"/>
              <a:t>Nonlinear Input Model</a:t>
            </a: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451" y="2362200"/>
            <a:ext cx="423291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452" y="3505200"/>
            <a:ext cx="6503670" cy="73914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451" y="4747260"/>
            <a:ext cx="5394960" cy="739140"/>
          </a:xfrm>
          <a:prstGeom prst="rect">
            <a:avLst/>
          </a:prstGeom>
        </p:spPr>
      </p:pic>
      <p:sp>
        <p:nvSpPr>
          <p:cNvPr id="18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03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Likelihood Estimators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For the likelihood function we assume the spiking probabilities for each bin are independent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Taking logs,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include regularization,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2895601"/>
            <a:ext cx="4836795" cy="7372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2" y="4459906"/>
            <a:ext cx="6353175" cy="7353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2" y="5970270"/>
            <a:ext cx="8002905" cy="739140"/>
          </a:xfrm>
          <a:prstGeom prst="rect">
            <a:avLst/>
          </a:prstGeom>
        </p:spPr>
      </p:pic>
      <p:sp>
        <p:nvSpPr>
          <p:cNvPr id="9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46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Likelihood Estimators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MLEs are the set of parameters </a:t>
            </a:r>
            <a:r>
              <a:rPr lang="en-US" i="1" dirty="0">
                <a:latin typeface="Calibri Light" panose="020F0302020204030204" pitchFamily="34" charset="0"/>
              </a:rPr>
              <a:t> </a:t>
            </a:r>
            <a:r>
              <a:rPr lang="en-US" i="1" dirty="0" smtClean="0">
                <a:latin typeface="Calibri Light" panose="020F0302020204030204" pitchFamily="34" charset="0"/>
              </a:rPr>
              <a:t>  </a:t>
            </a:r>
            <a:r>
              <a:rPr lang="en-US" dirty="0" smtClean="0"/>
              <a:t>that maximize this function</a:t>
            </a:r>
          </a:p>
          <a:p>
            <a:endParaRPr lang="en-US" dirty="0" smtClean="0"/>
          </a:p>
          <a:p>
            <a:r>
              <a:rPr lang="en-US" dirty="0" smtClean="0"/>
              <a:t>If F(u) is convex in u and log(F(u)) is concave in u, then there will only be a single global </a:t>
            </a:r>
            <a:r>
              <a:rPr lang="en-US" dirty="0" smtClean="0"/>
              <a:t>maximum </a:t>
            </a:r>
            <a:r>
              <a:rPr lang="en-US" dirty="0" smtClean="0"/>
              <a:t>(</a:t>
            </a:r>
            <a:r>
              <a:rPr lang="en-US" dirty="0" err="1" smtClean="0"/>
              <a:t>Paninski</a:t>
            </a:r>
            <a:r>
              <a:rPr lang="en-US" dirty="0" smtClean="0"/>
              <a:t> 2004)</a:t>
            </a:r>
          </a:p>
          <a:p>
            <a:r>
              <a:rPr lang="en-US" dirty="0" smtClean="0"/>
              <a:t>Used MATLAB’s </a:t>
            </a:r>
            <a:r>
              <a:rPr lang="en-US" dirty="0" err="1" smtClean="0"/>
              <a:t>fminunc</a:t>
            </a:r>
            <a:r>
              <a:rPr lang="en-US" dirty="0" smtClean="0"/>
              <a:t> routine (faster than my own)</a:t>
            </a:r>
          </a:p>
          <a:p>
            <a:r>
              <a:rPr lang="en-US" dirty="0" smtClean="0"/>
              <a:t>GLM has a single global maximum</a:t>
            </a:r>
          </a:p>
          <a:p>
            <a:r>
              <a:rPr lang="en-US" dirty="0" smtClean="0"/>
              <a:t>GQM in practice has 2 maxima</a:t>
            </a:r>
          </a:p>
          <a:p>
            <a:r>
              <a:rPr lang="en-US" dirty="0" smtClean="0"/>
              <a:t>NIM can have more, though in practice usually find 1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 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407" y="2667000"/>
            <a:ext cx="2939585" cy="4174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08" y="1937739"/>
            <a:ext cx="127000" cy="2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15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Nonlinear Input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5469254"/>
            <a:ext cx="8382000" cy="1388745"/>
          </a:xfrm>
        </p:spPr>
        <p:txBody>
          <a:bodyPr numCol="1">
            <a:normAutofit/>
          </a:bodyPr>
          <a:lstStyle/>
          <a:p>
            <a:pPr lvl="1"/>
            <a:r>
              <a:rPr lang="en-US" sz="2500" dirty="0" smtClean="0"/>
              <a:t>    is a constant</a:t>
            </a:r>
          </a:p>
          <a:p>
            <a:pPr lvl="1"/>
            <a:r>
              <a:rPr lang="en-US" sz="2500" dirty="0"/>
              <a:t> </a:t>
            </a:r>
            <a:r>
              <a:rPr lang="en-US" sz="2500" dirty="0" smtClean="0"/>
              <a:t>     is the stimulus and     are the stimulus coefficients</a:t>
            </a:r>
          </a:p>
          <a:p>
            <a:pPr lvl="1"/>
            <a:r>
              <a:rPr lang="en-US" sz="2500" dirty="0"/>
              <a:t> </a:t>
            </a:r>
            <a:r>
              <a:rPr lang="en-US" sz="2500" dirty="0" smtClean="0"/>
              <a:t>     is the spike history and    are the history coefficients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909" y="5652448"/>
            <a:ext cx="194691" cy="2346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057314"/>
            <a:ext cx="424740" cy="2933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054557"/>
            <a:ext cx="278625" cy="2836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296" y="6523215"/>
            <a:ext cx="177422" cy="2096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45" y="6496432"/>
            <a:ext cx="459996" cy="281459"/>
          </a:xfrm>
          <a:prstGeom prst="rect">
            <a:avLst/>
          </a:prstGeom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381000" y="1752600"/>
            <a:ext cx="8382000" cy="3644646"/>
          </a:xfrm>
          <a:prstGeom prst="rect">
            <a:avLst/>
          </a:prstGeom>
        </p:spPr>
        <p:txBody>
          <a:bodyPr vert="horz" numCol="1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Focus on NIM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Take    to be rectified linear functions</a:t>
            </a:r>
          </a:p>
          <a:p>
            <a:r>
              <a:rPr lang="en-US" sz="2800" dirty="0" smtClean="0"/>
              <a:t>Constrain </a:t>
            </a:r>
          </a:p>
        </p:txBody>
      </p:sp>
      <p:pic>
        <p:nvPicPr>
          <p:cNvPr id="21" name="Picture 2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32" y="4535805"/>
            <a:ext cx="7600950" cy="79819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6643048" y="37338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696200" y="3124200"/>
            <a:ext cx="9144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2405720"/>
            <a:ext cx="5394960" cy="7391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473" y="3453520"/>
            <a:ext cx="210127" cy="2794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984829"/>
            <a:ext cx="1254746" cy="282371"/>
          </a:xfrm>
          <a:prstGeom prst="rect">
            <a:avLst/>
          </a:prstGeom>
        </p:spPr>
      </p:pic>
      <p:sp>
        <p:nvSpPr>
          <p:cNvPr id="20" name="Text Placeholder 5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Introduction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        </a:t>
            </a:r>
            <a:r>
              <a:rPr lang="en-US" sz="2000" b="1" dirty="0" smtClean="0">
                <a:solidFill>
                  <a:schemeClr val="lt1"/>
                </a:solidFill>
              </a:rPr>
              <a:t>     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</a:rPr>
              <a:t>MLEs</a:t>
            </a:r>
            <a:r>
              <a:rPr lang="en-US" sz="2000" dirty="0">
                <a:solidFill>
                  <a:schemeClr val="lt1"/>
                </a:solidFill>
              </a:rPr>
              <a:t> </a:t>
            </a:r>
            <a:r>
              <a:rPr lang="en-US" sz="2000" b="1" dirty="0" smtClean="0">
                <a:solidFill>
                  <a:schemeClr val="lt1"/>
                </a:solidFill>
              </a:rPr>
              <a:t>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Testing      	Conclusion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63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uation*}&#10;P(\emph{1 spike in $\Delta$t}) = \frac{(r(t)\Delta t)^1}{1!} \exp(-r(t)\Delta t) = r(t) \Delta t + o(\Delta t)&#10;\end{equation*}&#10;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n_t$&#10;&#10;\end{document}"/>
  <p:tag name="IGUANATEXSIZE" val="2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u$&#10;&#10;\end{document}"/>
  <p:tag name="IGUANATEXSIZE" val="2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athbf{s}(t)$&#10;&#10;\end{document}"/>
  <p:tag name="IGUANATEXSIZE" val="2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athbf{k}_i$&#10;&#10;\end{document}"/>
  <p:tag name="IGUANATEXSIZE" val="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athbf{h}$&#10;&#10;\end{document}"/>
  <p:tag name="IGUANATEXSIZE" val="2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athbf{n}(t)$&#10;&#10;\end{document}"/>
  <p:tag name="IGUANATEXSIZE" val="2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r(t)\Delta t &amp;=&amp; F\bigg(\mu + \mathbf{k}\cdot\mathbf{s}(t)+ \mathbf{h}\cdot\mathbf{n}(t)\bigg)&#10;\end{eqnarray*}&#10;&#10;\end{document}"/>
  <p:tag name="IGUANATEXSIZE" val="2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r(t)\Delta t &amp;=&amp; F\bigg(\mu + \mathbf{k}_L\cdot\mathbf{s}(t) +\sum_{i=1}^Nw_i (\mathbf{k}_i\cdot\mathbf{s}(t))^2+ \mathbf{h}\cdot\mathbf{n}(t)\bigg)&#10;\end{eqnarray*}&#10;&#10;\end{document}"/>
  <p:tag name="IGUANATEXSIZE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r(t)\Delta t &amp;=&amp; F\bigg(\mu + \sum_{i=1}^N w_i f_i(\mathbf{k}_i\cdot\mathbf{s}(t))+ \mathbf{h}\cdot\mathbf{n}(t)\bigg)&#10;\end{eqnarray*}&#10;&#10;\end{document}"/>
  <p:tag name="IGUANATEXSIZE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uation*}&#10;P(\{n_t\}_{t=0}^T|\theta)&#10;= \prod_{t=0}^T\frac{(r(t)\Delta t)^{n_t}}{n_t!}\exp(-r(t)\Delta t)&#10;\end{equation*}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uation*}&#10;P(\emph{no spikes in $\Delta$t}) = \frac{(r(t)\Delta t)^0}{0!}\exp(-r(t)\Delta t) = 1 - r(t) \Delta t + o(\Delta t)&#10;\end{equation*}&#10;&#10;\end{document}"/>
  <p:tag name="IGUANATEXSIZE" val="2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\log(P(\{n_t\}_{t=0}^T|\theta)) = \sum_{t=0}^T n_t \log(r(t)\Delta t) - r(t)\Delta t - \log(n_t!)&#10;\end{eqnarray*}&#10;&#10;\end{document}"/>
  <p:tag name="IGUANATEXSIZE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\log(P(\{n_t\}_{t=0}^T|\theta)) = \sum_{t=0}^T n_t \log(r(t)\Delta t) - r(t)\Delta t -\log(n_t!)-\lambda\sum_{i=1}^N\|L^t\mathbf{k}_i\|&#10;\end{eqnarray*}&#10;&#10;\end{document}"/>
  <p:tag name="IGUANATEXSIZE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\hat{\theta} = \max_{\theta}\log(P(\{n_t\}_{t=0}^T|\theta))&#10;\end{eqnarray*}&#10;&#10;\end{document}"/>
  <p:tag name="IGUANATEXSIZE" val="2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\theta&#10;\end{eqnarray*}&#10;&#10;\end{document}"/>
  <p:tag name="IGUANATEXSIZE" val="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u$&#10;&#10;\end{document}"/>
  <p:tag name="IGUANATEXSIZE" val="2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athbf{s}(t)$&#10;&#10;\end{document}"/>
  <p:tag name="IGUANATEXSIZE" val="2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athbf{k}_i$&#10;&#10;\end{document}"/>
  <p:tag name="IGUANATEXSIZE" val="2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athbf{h}$&#10;&#10;\end{document}"/>
  <p:tag name="IGUANATEXSIZE" val="2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athbf{n}(t)$&#10;&#10;\end{document}"/>
  <p:tag name="IGUANATEXSIZE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r(t)\Delta t &amp;=&amp; F\bigg(\mu + \sum_{i=1}^{N_+} f_i(\mathbf{k}_i\cdot\mathbf{s}(t))+\sum_{j=1}^{N_-} (-1) f_j(\mathbf{k}_j\cdot\mathbf{s}(t))+ \mathbf{h}\cdot\mathbf{n}(t)\bigg)&#10;\end{eqnarray*}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uation*}&#10;P(\emph{more than 1 spike in $\Delta$t}) = \frac{(r(t)\Delta t)^k}{k!}\exp(-r(t)\Delta t) = o(\Delta t)&#10;\end{equation*}&#10;&#10;\end{document}"/>
  <p:tag name="IGUANATEXSIZE" val="2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r(t)\Delta t &amp;=&amp; F\bigg(\mu + \sum_{i=1}^N w_i f_i(\mathbf{k}_i\cdot\mathbf{s}(t))+ \mathbf{h}\cdot\mathbf{n}(t)\bigg)&#10;\end{eqnarray*}&#10;&#10;\end{document}"/>
  <p:tag name="IGUANATEXSIZE" val="2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f_i&#10;\end{eqnarray*}&#10;&#10;\end{document}"/>
  <p:tag name="IGUANATEXSIZE" val="2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w_i \in \{\pm 1\}&#10;\end{eqnarray*}&#10;&#10;\end{document}"/>
  <p:tag name="IGUANATEXSIZE" val="2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r(t)\Delta t &amp;=&amp; F\bigg(\mu + \sum_{i=1}^{N_+} f_i(\mathbf{k}_i\cdot\mathbf{s}(t))+\sum_{j=1}^{N_-} (-1) f_j(\mathbf{k}_j\cdot\mathbf{s}(t))+ \mathbf{h}\cdot\mathbf{n}(t)\bigg)&#10;\end{eqnarray*}&#10;&#10;\end{document}"/>
  <p:tag name="IGUANATEXSIZE" val="2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AIC = \min_{\theta} -2\log(P(\{n_t\}_{t=0}^T|\theta)) + 2((N_- + N_+)s + 1)&#10;\end{eqnarray*}&#10;&#10;\end{document}"/>
  <p:tag name="IGUANATEXSIZE" val="2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BIC = \min_{\theta} -2\log(P(\{n_t\}_{t=0}^T|\theta)) + ((N_- + N_+)s + 1)\log n&#10;\end{eqnarray*}&#10;&#10;\end{document}"/>
  <p:tag name="IGUANATEXSIZE" val="2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booktabs}&#10;\pagestyle{empty}&#10;\begin{document}&#10;&#10;\begin{tabular}{ r   c  c  c  c c} &#10;    \toprule %NIMh AIC 1 &#10;         &amp;  $3_-$  &amp;  $4_-$  &amp; $5_-$ &amp;  $6_-$ &amp; $7_-$ \\ &#10;   \midrule&#10;   $0_+$ &amp;  768.7  &amp;  275.1  &amp; 145.1 &amp;  64.7  &amp; 39.0  \\&#10;   $1_+$ &amp;  339.7  &amp;  83.5   &amp;  28.9 &amp;   0    &amp; 18.16 \\&#10;   $2_+$ &amp;  379.8  &amp;  170.6  &amp; 66.4  &amp;  19.6  &amp; 17.1  \\&#10;   \bottomrule &#10;    \toprule % NIMh BIC 1&#10;       &amp;   $1_-$  &amp;  $2_-$   &amp;  $3_-$   &amp;  $4_-$  &amp;  $5_-$   \\ &#10;   \midrule&#10;   $0_+$ &amp; 5063.4 &amp;  1711.2  &amp;  458.0   &amp;  77.9   &amp;  61.6    \\&#10;   $1_+$ &amp; 1509.2 &amp;  593.6   &amp;  142.6   &amp;   0     &amp;  59.0    \\&#10;   $2_+$ &amp; 1646.4 &amp;  713.7   &amp;  296.3   &amp;  200.7  &amp;  210.1   \\&#10;   \bottomrule&#10;   \end{tabular}&#10;&#10;\end{document}"/>
  <p:tag name="IGUANATEXSIZE" val="2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booktabs}&#10;\pagestyle{empty}&#10;\begin{document}&#10;&#10;$\hat{\theta}_{MLE} \overset{p}{\to} \theta_0$&#10;\end{document}"/>
  <p:tag name="IGUANATEXSIZE" val="2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booktabs}&#10;\pagestyle{empty}&#10;\begin{document}&#10;&#10;\begin{equation*}&#10;FVE = 1 - \frac{\sum_{i=1}^N (r_i^{obs} - r_i^{model})^2}{\sum_{i=1}^N (r_i^{obs} - \bar{r})^2}&#10;\end{equation*}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&#10;$r(t)\Delta t$&#10;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\begin{eqnarray*}&#10;r(t)\Delta t &amp;=&amp; \log\bigg(1+\exp\bigg(\mu + \sum_{i=1}^N \alpha_i s_{t-i} + \sum_{j=1}^M \beta_j n_{t-j}\bigg)\bigg)\\&#10;&amp;=&amp; F(\mu + \mathbf{k}\cdot\mathbf{s}(t)+ \mathbf{h}\cdot\mathbf{n}(t)),\quad F(u) = \log(1+\exp(u))&#10;\end{eqnarray*}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mu$&#10;&#10;\end{document}"/>
  <p:tag name="IGUANATEXSIZE" val="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s_t$&#10;&#10;\end{document}"/>
  <p:tag name="IGUANATEXSIZE" val="2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alpha_i$&#10;&#10;\end{document}"/>
  <p:tag name="IGUANATEXSIZE" val="2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\beta_j$&#10;&#10;\end{document}"/>
  <p:tag name="IGUANATEXSIZE" val="2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AMSC663</Template>
  <TotalTime>7007</TotalTime>
  <Words>1075</Words>
  <Application>Microsoft Office PowerPoint</Application>
  <PresentationFormat>On-screen Show (4:3)</PresentationFormat>
  <Paragraphs>188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Characterization of Nonlinear Neuron Responses</vt:lpstr>
      <vt:lpstr>The Question</vt:lpstr>
      <vt:lpstr>The Question</vt:lpstr>
      <vt:lpstr>The Models</vt:lpstr>
      <vt:lpstr>Maximum Likelihood Estimators</vt:lpstr>
      <vt:lpstr>Maximum Likelihood Estimators</vt:lpstr>
      <vt:lpstr>Maximum Likelihood Estimators</vt:lpstr>
      <vt:lpstr>Maximum Likelihood Estimators</vt:lpstr>
      <vt:lpstr>Nonlinear Input Model</vt:lpstr>
      <vt:lpstr>Model Selection</vt:lpstr>
      <vt:lpstr>Model Selection</vt:lpstr>
      <vt:lpstr>Model Validation</vt:lpstr>
      <vt:lpstr>Model Validation</vt:lpstr>
      <vt:lpstr>Model Validation</vt:lpstr>
      <vt:lpstr>Model Testing</vt:lpstr>
      <vt:lpstr>Model Testing</vt:lpstr>
      <vt:lpstr>Model Testing</vt:lpstr>
      <vt:lpstr>Model Testing</vt:lpstr>
      <vt:lpstr>Model Testing</vt:lpstr>
      <vt:lpstr>Model Testing</vt:lpstr>
      <vt:lpstr>Schedule</vt:lpstr>
      <vt:lpstr>Schedule</vt:lpstr>
      <vt:lpstr>Schedule</vt:lpstr>
      <vt:lpstr>Deliverables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of Nonlinear Neuron Responses due to Stimulus Features</dc:title>
  <dc:creator>Matt</dc:creator>
  <cp:lastModifiedBy>Radu</cp:lastModifiedBy>
  <cp:revision>226</cp:revision>
  <dcterms:created xsi:type="dcterms:W3CDTF">2013-09-13T15:29:56Z</dcterms:created>
  <dcterms:modified xsi:type="dcterms:W3CDTF">2014-05-13T15:00:24Z</dcterms:modified>
</cp:coreProperties>
</file>